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41"/>
  </p:notesMasterIdLst>
  <p:handoutMasterIdLst>
    <p:handoutMasterId r:id="rId42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90" r:id="rId30"/>
    <p:sldId id="391" r:id="rId31"/>
    <p:sldId id="358" r:id="rId32"/>
    <p:sldId id="376" r:id="rId33"/>
    <p:sldId id="363" r:id="rId34"/>
    <p:sldId id="359" r:id="rId35"/>
    <p:sldId id="360" r:id="rId36"/>
    <p:sldId id="331" r:id="rId37"/>
    <p:sldId id="377" r:id="rId38"/>
    <p:sldId id="361" r:id="rId39"/>
    <p:sldId id="3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90"/>
            <p14:sldId id="391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A55"/>
    <a:srgbClr val="008A3E"/>
    <a:srgbClr val="B04700"/>
    <a:srgbClr val="FF6600"/>
    <a:srgbClr val="8D42C6"/>
    <a:srgbClr val="934BC9"/>
    <a:srgbClr val="005A00"/>
    <a:srgbClr val="762536"/>
    <a:srgbClr val="8F2D42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114" d="100"/>
          <a:sy n="114" d="100"/>
        </p:scale>
        <p:origin x="1560" y="12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/>
            <a:t>Videó relevancia</a:t>
          </a:r>
        </a:p>
        <a:p>
          <a:r>
            <a:rPr lang="hu-HU" dirty="0"/>
            <a:t>Ajánlott videók</a:t>
          </a:r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/>
            <a:t>Személyre szabott reklámok</a:t>
          </a:r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/>
            <a:t>3000 jármű</a:t>
          </a:r>
        </a:p>
        <a:p>
          <a:r>
            <a:rPr lang="hu-HU" dirty="0"/>
            <a:t>GPS</a:t>
          </a:r>
        </a:p>
        <a:p>
          <a:r>
            <a:rPr lang="hu-HU" dirty="0"/>
            <a:t>Közlekedési kamerák</a:t>
          </a:r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/>
            <a:t>Terrorizmus elleni harc</a:t>
          </a:r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/>
            <a:t>Egészségügy</a:t>
          </a:r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/>
            <a:t>Elosztott rendszerekre tervezték</a:t>
          </a:r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/>
            <a:t>növeli a számítási teljesítményt</a:t>
          </a:r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/>
            <a:t>Pontos eredmények</a:t>
          </a:r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/>
            <a:t>adatok rossz sorrendben is érkezhetnek</a:t>
          </a:r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/>
            <a:t>Hibatűrő</a:t>
          </a:r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/>
            <a:t>verziókezelés</a:t>
          </a:r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/>
            <a:t>Nagy teljesítményre képes</a:t>
          </a:r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/>
            <a:t>sok adat, kis késleltetés</a:t>
          </a:r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/>
            <a:t>2012-es nyílt forráskódú program gráffeldolgozásra</a:t>
          </a:r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/>
            <a:t>Először a Yahoo fejlesztette, később az Apache vette át</a:t>
          </a:r>
          <a:endParaRPr lang="hu-HU" dirty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/>
            <a:t>Pregel modellen alapszik</a:t>
          </a:r>
          <a:endParaRPr lang="hu-HU" dirty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/>
            <a:t>Linked Data Benchmark </a:t>
          </a:r>
          <a:r>
            <a:rPr lang="hu-HU" sz="2000" dirty="0" err="1"/>
            <a:t>Council</a:t>
          </a:r>
          <a:r>
            <a:rPr lang="hu-HU" sz="2000" dirty="0"/>
            <a:t>:</a:t>
          </a:r>
          <a:br>
            <a:rPr lang="hu-HU" sz="2000" dirty="0"/>
          </a:br>
          <a:r>
            <a:rPr lang="hu-HU" sz="2000" dirty="0" err="1"/>
            <a:t>Social</a:t>
          </a:r>
          <a:r>
            <a:rPr lang="hu-HU" sz="2000" dirty="0"/>
            <a:t> Network Benchmark</a:t>
          </a:r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/>
            <a:t>Eredmények</a:t>
          </a:r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/>
            <a:t>Ekkora gráfok mellett, egy számítógépet használva az Apache Flink jobban teljesít</a:t>
          </a:r>
          <a:endParaRPr lang="hu-HU" dirty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/>
            <a:t>Továbbfejlesztési lehetőségek</a:t>
          </a:r>
          <a:endParaRPr lang="hu-HU" dirty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/>
            <a:t>Mérések nagyobb gráfokon, elosztott rendszeren</a:t>
          </a:r>
          <a:endParaRPr lang="hu-HU" dirty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/>
            <a:t>Több paraméter mérése</a:t>
          </a:r>
          <a:endParaRPr lang="hu-HU" dirty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1783D-A0A2-4227-8507-A6CE37468451}" type="pres">
      <dgm:prSet presAssocID="{030CA789-C2F4-4D43-8D0D-9DC3046CDCE2}" presName="parentRect" presStyleLbl="alignNode1" presStyleIdx="0" presStyleCnt="2"/>
      <dgm:spPr/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ED229-38BB-4ED2-BA6E-1BAECD915DA3}" type="pres">
      <dgm:prSet presAssocID="{BA1F1F2B-4EB7-426D-949A-F54AA24EFEBC}" presName="parentRect" presStyleLbl="alignNode1" presStyleIdx="1" presStyleCnt="2"/>
      <dgm:spPr/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</dgm:pt>
    <dgm:pt modelId="{CF1AC96F-B73E-4DED-9D27-06F884FA3596}" type="pres">
      <dgm:prSet presAssocID="{F197E930-EC52-4729-80C0-E475819BB751}" presName="ribbon" presStyleLbl="node1" presStyleIdx="0" presStyleCnt="1"/>
      <dgm:spPr/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/>
            <a:t>Nagyon sok az adat, hogyan tároljuk?</a:t>
          </a:r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/>
            <a:t>Éltípusok</a:t>
          </a:r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/>
            <a:t>Többszörös élek</a:t>
          </a:r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/>
            <a:t>Probléma: skálázhatóság</a:t>
          </a:r>
          <a:endParaRPr lang="hu-HU" dirty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/>
            <a:t>Metrikák:</a:t>
          </a:r>
          <a:endParaRPr lang="hu-HU" dirty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/>
            <a:t>Dimensional degree</a:t>
          </a:r>
          <a:endParaRPr lang="hu-HU" dirty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/>
            <a:t>Node</a:t>
          </a:r>
          <a:r>
            <a:rPr lang="hu-HU" dirty="0"/>
            <a:t> </a:t>
          </a:r>
          <a:r>
            <a:rPr lang="hu-HU" dirty="0" err="1"/>
            <a:t>dimension</a:t>
          </a:r>
          <a:r>
            <a:rPr lang="hu-HU" dirty="0"/>
            <a:t> </a:t>
          </a:r>
          <a:r>
            <a:rPr lang="hu-HU" dirty="0" err="1"/>
            <a:t>acitivity</a:t>
          </a:r>
          <a:endParaRPr lang="hu-HU" dirty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/>
            <a:t>…</a:t>
          </a:r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/>
            <a:t>Egydimenziós metrikák beépítve</a:t>
          </a:r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/>
            <a:t>Mikor melyiket válasszuk?</a:t>
          </a:r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Korlátos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Adatköteg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Korlátlan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Adatfolyam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Videó relevancia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Ajánlott videók</a:t>
          </a:r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Személyre szabott reklámok</a:t>
          </a:r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3000 jármű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GPS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Közlekedési kamerák</a:t>
          </a:r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Terrorizmus elleni harc</a:t>
          </a:r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Egészségügy</a:t>
          </a:r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Elosztott rendszerekre tervezték</a:t>
          </a:r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növeli a számítási teljesítményt</a:t>
          </a:r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Pontos eredmények</a:t>
          </a:r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adatok rossz sorrendben is érkezhetnek</a:t>
          </a:r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Hibatűrő</a:t>
          </a:r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verziókezelés</a:t>
          </a:r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Nagy teljesítményre képes</a:t>
          </a:r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sok adat, kis késleltetés</a:t>
          </a:r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2012-es nyílt forráskódú program gráffeldolgozásra</a:t>
          </a:r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Először a Yahoo fejlesztette, később az Apache vette át</a:t>
          </a:r>
          <a:endParaRPr lang="hu-HU" sz="2300" kern="1200" dirty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Pregel modellen alapszik</a:t>
          </a:r>
          <a:endParaRPr lang="hu-HU" sz="2300" kern="1200" dirty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Linked Data Benchmark </a:t>
          </a:r>
          <a:r>
            <a:rPr lang="hu-HU" sz="2000" kern="1200" dirty="0" err="1"/>
            <a:t>Council</a:t>
          </a:r>
          <a:r>
            <a:rPr lang="hu-HU" sz="2000" kern="1200" dirty="0"/>
            <a:t>:</a:t>
          </a:r>
          <a:br>
            <a:rPr lang="hu-HU" sz="2000" kern="1200" dirty="0"/>
          </a:br>
          <a:r>
            <a:rPr lang="hu-HU" sz="2000" kern="1200" dirty="0" err="1"/>
            <a:t>Social</a:t>
          </a:r>
          <a:r>
            <a:rPr lang="hu-HU" sz="2000" kern="1200" dirty="0"/>
            <a:t> Network Benchmark</a:t>
          </a:r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Ekkora gráfok mellett, egy számítógépet használva az Apache Flink jobban teljesít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u-HU" sz="2600" kern="1200" dirty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Eredmények</a:t>
          </a:r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Mérések nagyobb gráfokon, elosztott rendszeren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paraméter mérése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Továbbfejlesztési lehetőségek</a:t>
          </a:r>
          <a:endParaRPr lang="hu-HU" sz="2800" kern="1200" dirty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/>
            <a:t>Nagyon sok az adat, hogyan tároljuk?</a:t>
          </a:r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 dirty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Éltípusok</a:t>
          </a:r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Többszörös élek</a:t>
          </a:r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Probléma: skálázhatóság</a:t>
          </a:r>
          <a:endParaRPr lang="hu-HU" sz="2200" kern="1200" dirty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/>
            <a:t>Dimensional degree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 err="1"/>
            <a:t>Node</a:t>
          </a:r>
          <a:r>
            <a:rPr lang="hu-HU" sz="2200" kern="1200" dirty="0"/>
            <a:t> </a:t>
          </a:r>
          <a:r>
            <a:rPr lang="hu-HU" sz="2200" kern="1200" dirty="0" err="1"/>
            <a:t>dimension</a:t>
          </a:r>
          <a:r>
            <a:rPr lang="hu-HU" sz="2200" kern="1200" dirty="0"/>
            <a:t> </a:t>
          </a:r>
          <a:r>
            <a:rPr lang="hu-HU" sz="2200" kern="1200" dirty="0" err="1"/>
            <a:t>acitivity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/>
            <a:t>…</a:t>
          </a:r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Metrikák:</a:t>
          </a:r>
          <a:endParaRPr lang="hu-HU" sz="2200" kern="1200" dirty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Egydimenziós metrikák beépítve</a:t>
          </a:r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Mikor melyiket válasszuk?</a:t>
          </a:r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Korlátos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Adatköteg feldolgozás</a:t>
          </a:r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Korlátlan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Adatfolyam feldolgozás</a:t>
          </a:r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2020. 01. 16.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számítógépek és internet elterjedése</a:t>
            </a:r>
            <a:r>
              <a:rPr lang="hu-HU" baseline="0" dirty="0"/>
              <a:t> miatt m</a:t>
            </a:r>
            <a:r>
              <a:rPr lang="hu-HU" dirty="0"/>
              <a:t>anapság rengeteg adatot</a:t>
            </a:r>
            <a:r>
              <a:rPr lang="hu-HU" baseline="0" dirty="0"/>
              <a:t> generálunk. Új weboldalak létrehozása, videók feltöltése a </a:t>
            </a:r>
            <a:r>
              <a:rPr lang="hu-HU" baseline="0" dirty="0" err="1"/>
              <a:t>youtube-ra</a:t>
            </a:r>
            <a:r>
              <a:rPr lang="hu-HU" baseline="0" dirty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Lehel</a:t>
            </a:r>
          </a:p>
          <a:p>
            <a:endParaRPr lang="hu-HU" sz="600" b="1" dirty="0"/>
          </a:p>
          <a:p>
            <a:r>
              <a:rPr lang="hu-HU" dirty="0" err="1"/>
              <a:t>BSc</a:t>
            </a:r>
            <a:r>
              <a:rPr lang="hu-HU" dirty="0"/>
              <a:t> szakdolgozat</a:t>
            </a:r>
            <a:br>
              <a:rPr lang="hu-HU" dirty="0"/>
            </a:br>
            <a:endParaRPr lang="hu-HU" sz="800" dirty="0"/>
          </a:p>
          <a:p>
            <a:r>
              <a:rPr lang="hu-HU" sz="2800" dirty="0"/>
              <a:t>Konzulens: </a:t>
            </a:r>
            <a:br>
              <a:rPr lang="hu-HU" sz="2800" dirty="0"/>
            </a:br>
            <a:r>
              <a:rPr lang="hu-HU" sz="2800" dirty="0"/>
              <a:t>Szárnyas 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r>
              <a:rPr lang="hu-HU" dirty="0"/>
              <a:t> előnyök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Be– és kimenő fokszám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Beépített metódusok a </a:t>
            </a:r>
            <a:r>
              <a:rPr lang="hu-HU" dirty="0" err="1"/>
              <a:t>Gellyben</a:t>
            </a:r>
            <a:endParaRPr lang="hu-HU" dirty="0"/>
          </a:p>
          <a:p>
            <a:pPr lvl="1"/>
            <a:r>
              <a:rPr lang="hu-HU" dirty="0" err="1"/>
              <a:t>inDegrees</a:t>
            </a:r>
            <a:r>
              <a:rPr lang="hu-HU" dirty="0"/>
              <a:t>():</a:t>
            </a:r>
          </a:p>
          <a:p>
            <a:pPr lvl="1"/>
            <a:r>
              <a:rPr lang="hu-HU" dirty="0" err="1"/>
              <a:t>outDegrees</a:t>
            </a:r>
            <a:r>
              <a:rPr lang="hu-HU" dirty="0"/>
              <a:t>():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BSP és </a:t>
            </a:r>
            <a:r>
              <a:rPr lang="hu-HU" dirty="0" err="1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Költség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 hálózat</a:t>
            </a:r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Frissített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L</a:t>
            </a: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O</a:t>
            </a: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Optimizáló</a:t>
            </a:r>
            <a:endParaRPr lang="hu-HU" dirty="0"/>
          </a:p>
          <a:p>
            <a:r>
              <a:rPr lang="hu-HU" dirty="0"/>
              <a:t> súlyainak</a:t>
            </a:r>
          </a:p>
          <a:p>
            <a:r>
              <a:rPr lang="hu-HU" dirty="0"/>
              <a:t> frissítése</a:t>
            </a:r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670012" y="1474579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73" y="1616076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49" y="3902766"/>
            <a:ext cx="781050" cy="895350"/>
          </a:xfrm>
          <a:prstGeom prst="rect">
            <a:avLst/>
          </a:prstGeom>
        </p:spPr>
      </p:pic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>
            <a:cxnSpLocks/>
          </p:cNvCxnSpPr>
          <p:nvPr/>
        </p:nvCxnSpPr>
        <p:spPr>
          <a:xfrm>
            <a:off x="4154736" y="2180877"/>
            <a:ext cx="532484" cy="950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>
            <a:cxnSpLocks/>
          </p:cNvCxnSpPr>
          <p:nvPr/>
        </p:nvCxnSpPr>
        <p:spPr>
          <a:xfrm flipV="1">
            <a:off x="4182985" y="4326131"/>
            <a:ext cx="542124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754162" y="292454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hálózat</a:t>
            </a:r>
          </a:p>
        </p:txBody>
      </p:sp>
      <p:sp>
        <p:nvSpPr>
          <p:cNvPr id="62" name="Szövegdoboz 61"/>
          <p:cNvSpPr txBox="1"/>
          <p:nvPr/>
        </p:nvSpPr>
        <p:spPr>
          <a:xfrm>
            <a:off x="4134425" y="931323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3" name="Szövegdoboz 62"/>
          <p:cNvSpPr txBox="1"/>
          <p:nvPr/>
        </p:nvSpPr>
        <p:spPr>
          <a:xfrm>
            <a:off x="4154736" y="5148208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Hasonlósági </a:t>
            </a:r>
          </a:p>
          <a:p>
            <a:r>
              <a:rPr lang="hu-HU" dirty="0"/>
              <a:t>pontszám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890924" y="2454276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941491" y="4753006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endParaRPr lang="hu-HU" dirty="0"/>
          </a:p>
        </p:txBody>
      </p:sp>
      <p:grpSp>
        <p:nvGrpSpPr>
          <p:cNvPr id="51" name="Csoportba foglalás 4">
            <a:extLst>
              <a:ext uri="{FF2B5EF4-FFF2-40B4-BE49-F238E27FC236}">
                <a16:creationId xmlns:a16="http://schemas.microsoft.com/office/drawing/2014/main" id="{44448BAF-C13D-4EF5-B5A4-35424FCE23B7}"/>
              </a:ext>
            </a:extLst>
          </p:cNvPr>
          <p:cNvGrpSpPr/>
          <p:nvPr/>
        </p:nvGrpSpPr>
        <p:grpSpPr>
          <a:xfrm rot="5400000">
            <a:off x="2670011" y="3651070"/>
            <a:ext cx="1357338" cy="1284269"/>
            <a:chOff x="1596480" y="3757954"/>
            <a:chExt cx="1357338" cy="1284269"/>
          </a:xfrm>
        </p:grpSpPr>
        <p:sp>
          <p:nvSpPr>
            <p:cNvPr id="52" name="Téglalap 5">
              <a:extLst>
                <a:ext uri="{FF2B5EF4-FFF2-40B4-BE49-F238E27FC236}">
                  <a16:creationId xmlns:a16="http://schemas.microsoft.com/office/drawing/2014/main" id="{396CF308-F560-49D8-A3C8-2582CB232A63}"/>
                </a:ext>
              </a:extLst>
            </p:cNvPr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4" name="Csoportba foglalás 6">
              <a:extLst>
                <a:ext uri="{FF2B5EF4-FFF2-40B4-BE49-F238E27FC236}">
                  <a16:creationId xmlns:a16="http://schemas.microsoft.com/office/drawing/2014/main" id="{818975D2-945B-4812-A117-AA3BA4A85142}"/>
                </a:ext>
              </a:extLst>
            </p:cNvPr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5" name="Téglalap 7">
                <a:extLst>
                  <a:ext uri="{FF2B5EF4-FFF2-40B4-BE49-F238E27FC236}">
                    <a16:creationId xmlns:a16="http://schemas.microsoft.com/office/drawing/2014/main" id="{DD997228-24F6-4AE8-9308-ADB8E95FEBBA}"/>
                  </a:ext>
                </a:extLst>
              </p:cNvPr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" name="Téglalap 8">
                <a:extLst>
                  <a:ext uri="{FF2B5EF4-FFF2-40B4-BE49-F238E27FC236}">
                    <a16:creationId xmlns:a16="http://schemas.microsoft.com/office/drawing/2014/main" id="{09E5440A-FD47-40B0-B714-27B6DC972E04}"/>
                  </a:ext>
                </a:extLst>
              </p:cNvPr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8" name="Téglalap 9">
                <a:extLst>
                  <a:ext uri="{FF2B5EF4-FFF2-40B4-BE49-F238E27FC236}">
                    <a16:creationId xmlns:a16="http://schemas.microsoft.com/office/drawing/2014/main" id="{73D94548-5DC9-45BC-9A8B-747D1340573D}"/>
                  </a:ext>
                </a:extLst>
              </p:cNvPr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9" name="Csoportba foglalás 10">
                <a:extLst>
                  <a:ext uri="{FF2B5EF4-FFF2-40B4-BE49-F238E27FC236}">
                    <a16:creationId xmlns:a16="http://schemas.microsoft.com/office/drawing/2014/main" id="{2EA85206-DB45-4CC2-AB6C-FFC361242C31}"/>
                  </a:ext>
                </a:extLst>
              </p:cNvPr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77" name="Egyenes összekötő nyíllal 21">
                  <a:extLst>
                    <a:ext uri="{FF2B5EF4-FFF2-40B4-BE49-F238E27FC236}">
                      <a16:creationId xmlns:a16="http://schemas.microsoft.com/office/drawing/2014/main" id="{E3846E76-5587-4556-845F-1E4F97DE47E5}"/>
                    </a:ext>
                  </a:extLst>
                </p:cNvPr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gyenes összekötő nyíllal 22">
                  <a:extLst>
                    <a:ext uri="{FF2B5EF4-FFF2-40B4-BE49-F238E27FC236}">
                      <a16:creationId xmlns:a16="http://schemas.microsoft.com/office/drawing/2014/main" id="{F8879507-E7AC-4D48-8B50-77989E3D7193}"/>
                    </a:ext>
                  </a:extLst>
                </p:cNvPr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23">
                  <a:extLst>
                    <a:ext uri="{FF2B5EF4-FFF2-40B4-BE49-F238E27FC236}">
                      <a16:creationId xmlns:a16="http://schemas.microsoft.com/office/drawing/2014/main" id="{DF810636-FFEC-41C8-923D-CA63FB7B60E1}"/>
                    </a:ext>
                  </a:extLst>
                </p:cNvPr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gyenes összekötő nyíllal 24">
                  <a:extLst>
                    <a:ext uri="{FF2B5EF4-FFF2-40B4-BE49-F238E27FC236}">
                      <a16:creationId xmlns:a16="http://schemas.microsoft.com/office/drawing/2014/main" id="{FE601C10-563C-4481-94C0-A983F664F002}"/>
                    </a:ext>
                  </a:extLst>
                </p:cNvPr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gyenes összekötő nyíllal 25">
                  <a:extLst>
                    <a:ext uri="{FF2B5EF4-FFF2-40B4-BE49-F238E27FC236}">
                      <a16:creationId xmlns:a16="http://schemas.microsoft.com/office/drawing/2014/main" id="{F87CD4D3-0EA7-41C3-9200-F3B39199D1D1}"/>
                    </a:ext>
                  </a:extLst>
                </p:cNvPr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26">
                  <a:extLst>
                    <a:ext uri="{FF2B5EF4-FFF2-40B4-BE49-F238E27FC236}">
                      <a16:creationId xmlns:a16="http://schemas.microsoft.com/office/drawing/2014/main" id="{B8BB59DD-47AC-47A5-B4E4-DB8781C7F351}"/>
                    </a:ext>
                  </a:extLst>
                </p:cNvPr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27">
                  <a:extLst>
                    <a:ext uri="{FF2B5EF4-FFF2-40B4-BE49-F238E27FC236}">
                      <a16:creationId xmlns:a16="http://schemas.microsoft.com/office/drawing/2014/main" id="{F710D3AD-E1AD-4D8F-9F85-56497CA266B6}"/>
                    </a:ext>
                  </a:extLst>
                </p:cNvPr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28">
                  <a:extLst>
                    <a:ext uri="{FF2B5EF4-FFF2-40B4-BE49-F238E27FC236}">
                      <a16:creationId xmlns:a16="http://schemas.microsoft.com/office/drawing/2014/main" id="{F604A4C1-59F4-4361-9108-ED258CF31BA7}"/>
                    </a:ext>
                  </a:extLst>
                </p:cNvPr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29">
                  <a:extLst>
                    <a:ext uri="{FF2B5EF4-FFF2-40B4-BE49-F238E27FC236}">
                      <a16:creationId xmlns:a16="http://schemas.microsoft.com/office/drawing/2014/main" id="{FB234A26-9448-45BE-8D39-2F39B46CA7E1}"/>
                    </a:ext>
                  </a:extLst>
                </p:cNvPr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Csoportba foglalás 11">
                <a:extLst>
                  <a:ext uri="{FF2B5EF4-FFF2-40B4-BE49-F238E27FC236}">
                    <a16:creationId xmlns:a16="http://schemas.microsoft.com/office/drawing/2014/main" id="{FD6E51F4-F4AD-47F9-8A8B-A5A3DFB80047}"/>
                  </a:ext>
                </a:extLst>
              </p:cNvPr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5" name="Egyenes összekötő nyíllal 12">
                  <a:extLst>
                    <a:ext uri="{FF2B5EF4-FFF2-40B4-BE49-F238E27FC236}">
                      <a16:creationId xmlns:a16="http://schemas.microsoft.com/office/drawing/2014/main" id="{30A19DD0-9E86-43A7-A973-7BA1FD6D26C7}"/>
                    </a:ext>
                  </a:extLst>
                </p:cNvPr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gyenes összekötő nyíllal 13">
                  <a:extLst>
                    <a:ext uri="{FF2B5EF4-FFF2-40B4-BE49-F238E27FC236}">
                      <a16:creationId xmlns:a16="http://schemas.microsoft.com/office/drawing/2014/main" id="{32C55D9A-33EE-4D1D-9769-53AAFA47BBE7}"/>
                    </a:ext>
                  </a:extLst>
                </p:cNvPr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14">
                  <a:extLst>
                    <a:ext uri="{FF2B5EF4-FFF2-40B4-BE49-F238E27FC236}">
                      <a16:creationId xmlns:a16="http://schemas.microsoft.com/office/drawing/2014/main" id="{F06ADDD4-376E-4091-97C7-48901B41ACE9}"/>
                    </a:ext>
                  </a:extLst>
                </p:cNvPr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15">
                  <a:extLst>
                    <a:ext uri="{FF2B5EF4-FFF2-40B4-BE49-F238E27FC236}">
                      <a16:creationId xmlns:a16="http://schemas.microsoft.com/office/drawing/2014/main" id="{65CF438F-141C-41B2-A584-9FC8B6C4F666}"/>
                    </a:ext>
                  </a:extLst>
                </p:cNvPr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16">
                  <a:extLst>
                    <a:ext uri="{FF2B5EF4-FFF2-40B4-BE49-F238E27FC236}">
                      <a16:creationId xmlns:a16="http://schemas.microsoft.com/office/drawing/2014/main" id="{25D73E39-BE08-4E66-9CE7-42ACC93BFF2D}"/>
                    </a:ext>
                  </a:extLst>
                </p:cNvPr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17">
                  <a:extLst>
                    <a:ext uri="{FF2B5EF4-FFF2-40B4-BE49-F238E27FC236}">
                      <a16:creationId xmlns:a16="http://schemas.microsoft.com/office/drawing/2014/main" id="{72B82A26-C887-4D3E-B0A8-A27A05EB1DD6}"/>
                    </a:ext>
                  </a:extLst>
                </p:cNvPr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18">
                  <a:extLst>
                    <a:ext uri="{FF2B5EF4-FFF2-40B4-BE49-F238E27FC236}">
                      <a16:creationId xmlns:a16="http://schemas.microsoft.com/office/drawing/2014/main" id="{2B5C0F63-3CC8-4D4E-A4DD-E278CCC3016D}"/>
                    </a:ext>
                  </a:extLst>
                </p:cNvPr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19">
                  <a:extLst>
                    <a:ext uri="{FF2B5EF4-FFF2-40B4-BE49-F238E27FC236}">
                      <a16:creationId xmlns:a16="http://schemas.microsoft.com/office/drawing/2014/main" id="{7BE12C8C-4A2F-482E-A5DA-221DC4445D6A}"/>
                    </a:ext>
                  </a:extLst>
                </p:cNvPr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20">
                  <a:extLst>
                    <a:ext uri="{FF2B5EF4-FFF2-40B4-BE49-F238E27FC236}">
                      <a16:creationId xmlns:a16="http://schemas.microsoft.com/office/drawing/2014/main" id="{086A5969-A9CB-49AB-9AE8-4D8DA5297A82}"/>
                    </a:ext>
                  </a:extLst>
                </p:cNvPr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86" name="Egyenes összekötő nyíllal 43">
            <a:extLst>
              <a:ext uri="{FF2B5EF4-FFF2-40B4-BE49-F238E27FC236}">
                <a16:creationId xmlns:a16="http://schemas.microsoft.com/office/drawing/2014/main" id="{C491E7C2-80A7-43F1-8345-EC46A8F3390E}"/>
              </a:ext>
            </a:extLst>
          </p:cNvPr>
          <p:cNvCxnSpPr>
            <a:cxnSpLocks/>
          </p:cNvCxnSpPr>
          <p:nvPr/>
        </p:nvCxnSpPr>
        <p:spPr>
          <a:xfrm>
            <a:off x="2034806" y="2140208"/>
            <a:ext cx="532484" cy="950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gyenes összekötő nyíllal 43">
            <a:extLst>
              <a:ext uri="{FF2B5EF4-FFF2-40B4-BE49-F238E27FC236}">
                <a16:creationId xmlns:a16="http://schemas.microsoft.com/office/drawing/2014/main" id="{798B52D5-94F0-4C6F-9003-A27EF3248605}"/>
              </a:ext>
            </a:extLst>
          </p:cNvPr>
          <p:cNvCxnSpPr>
            <a:cxnSpLocks/>
          </p:cNvCxnSpPr>
          <p:nvPr/>
        </p:nvCxnSpPr>
        <p:spPr>
          <a:xfrm>
            <a:off x="2059516" y="4357754"/>
            <a:ext cx="532484" cy="950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876824"/>
            <a:ext cx="3237916" cy="2166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10480" y="2639040"/>
            <a:ext cx="1038571" cy="331223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hangvektor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cxnSpLocks/>
            <a:stCxn id="10" idx="3"/>
          </p:cNvCxnSpPr>
          <p:nvPr/>
        </p:nvCxnSpPr>
        <p:spPr>
          <a:xfrm flipV="1">
            <a:off x="4494784" y="2397164"/>
            <a:ext cx="634164" cy="563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>
            <a:cxnSpLocks/>
          </p:cNvCxnSpPr>
          <p:nvPr/>
        </p:nvCxnSpPr>
        <p:spPr>
          <a:xfrm flipH="1" flipV="1">
            <a:off x="3336171" y="1898445"/>
            <a:ext cx="4120" cy="3793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>
            <a:cxnSpLocks/>
          </p:cNvCxnSpPr>
          <p:nvPr/>
        </p:nvCxnSpPr>
        <p:spPr>
          <a:xfrm flipH="1" flipV="1">
            <a:off x="3718969" y="1898445"/>
            <a:ext cx="4120" cy="36933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  <a:stCxn id="45" idx="2"/>
            <a:endCxn id="17" idx="2"/>
          </p:cNvCxnSpPr>
          <p:nvPr/>
        </p:nvCxnSpPr>
        <p:spPr>
          <a:xfrm>
            <a:off x="1895377" y="2804651"/>
            <a:ext cx="1077454" cy="126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12602" y="1343356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49031" y="1855054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45298" y="3000523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hangvektorok</a:t>
            </a:r>
            <a:endParaRPr lang="hu-HU" dirty="0"/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828511" y="274965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felhasználó</a:t>
            </a:r>
          </a:p>
        </p:txBody>
      </p:sp>
      <p:sp>
        <p:nvSpPr>
          <p:cNvPr id="66" name="Ellipszis 98">
            <a:extLst>
              <a:ext uri="{FF2B5EF4-FFF2-40B4-BE49-F238E27FC236}">
                <a16:creationId xmlns:a16="http://schemas.microsoft.com/office/drawing/2014/main" id="{CBF5443C-F896-48F9-B68B-C05B268B123B}"/>
              </a:ext>
            </a:extLst>
          </p:cNvPr>
          <p:cNvSpPr/>
          <p:nvPr/>
        </p:nvSpPr>
        <p:spPr>
          <a:xfrm>
            <a:off x="2969638" y="497770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Adatfeldolgozás a világban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hangvektor</a:t>
            </a: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transzformál</a:t>
            </a:r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hangvektorok</a:t>
            </a:r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hangminta</a:t>
            </a:r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Conv1D</a:t>
            </a: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SpatialDropout1D</a:t>
            </a: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MaxPooling1D</a:t>
            </a: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MaxPooling1D</a:t>
            </a: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GlobalMaxPooling1D</a:t>
            </a: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    blokk</a:t>
            </a:r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InputLayer1</a:t>
            </a: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InputLayer2</a:t>
            </a: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InputLayer3</a:t>
            </a: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Hiba ráta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Döntési küszöb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EER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  <a:r>
              <a:rPr lang="hu-HU" sz="1400" dirty="0"/>
              <a:t>EER + 5%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FRR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Csúcsok állapotai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/>
              <a:t>Mikor ér véget egy algoritmus?</a:t>
            </a:r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r>
              <a:rPr lang="hu-HU" dirty="0"/>
              <a:t> szolgáltatás-architektúra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 –és kimenő fokszám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endParaRPr lang="hu-HU" sz="2000" i="1" dirty="0">
              <a:solidFill>
                <a:schemeClr val="tx2"/>
              </a:solidFill>
            </a:endParaRPr>
          </a:p>
          <a:p>
            <a:pPr algn="ctr"/>
            <a:r>
              <a:rPr lang="hu-HU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3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+ 3 = 5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4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5</a:t>
            </a:r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F888B-F8FB-462C-B844-CA3EB005CBF3}"/>
              </a:ext>
            </a:extLst>
          </p:cNvPr>
          <p:cNvSpPr/>
          <p:nvPr/>
        </p:nvSpPr>
        <p:spPr>
          <a:xfrm>
            <a:off x="1646631" y="1534438"/>
            <a:ext cx="5304586" cy="4121546"/>
          </a:xfrm>
          <a:prstGeom prst="rect">
            <a:avLst/>
          </a:prstGeom>
          <a:solidFill>
            <a:srgbClr val="92D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39E015-E924-4D73-8C14-B0AC2905D9DF}"/>
              </a:ext>
            </a:extLst>
          </p:cNvPr>
          <p:cNvSpPr/>
          <p:nvPr/>
        </p:nvSpPr>
        <p:spPr>
          <a:xfrm>
            <a:off x="2574028" y="1904138"/>
            <a:ext cx="3449792" cy="33821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3B1E7-7093-4CDA-9BFB-DC7CFFF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EAE95-7389-4F8F-936D-849893A08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85DB2-AE66-4C5F-B93C-53BFA51A70E0}"/>
              </a:ext>
            </a:extLst>
          </p:cNvPr>
          <p:cNvSpPr/>
          <p:nvPr/>
        </p:nvSpPr>
        <p:spPr>
          <a:xfrm>
            <a:off x="3268092" y="2589335"/>
            <a:ext cx="2057400" cy="2017059"/>
          </a:xfrm>
          <a:prstGeom prst="ellipse">
            <a:avLst/>
          </a:prstGeom>
          <a:solidFill>
            <a:srgbClr val="B83A55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E4C46F-CABB-4F0C-AE4B-89D2ED43E9B3}"/>
              </a:ext>
            </a:extLst>
          </p:cNvPr>
          <p:cNvSpPr/>
          <p:nvPr/>
        </p:nvSpPr>
        <p:spPr>
          <a:xfrm>
            <a:off x="4153760" y="3464265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2AE19A-ACD2-47E7-AC67-75E5426FC05A}"/>
              </a:ext>
            </a:extLst>
          </p:cNvPr>
          <p:cNvSpPr/>
          <p:nvPr/>
        </p:nvSpPr>
        <p:spPr>
          <a:xfrm>
            <a:off x="2947781" y="4311943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34C1DA-0807-4CEB-805B-DFC45AF6CCD7}"/>
              </a:ext>
            </a:extLst>
          </p:cNvPr>
          <p:cNvSpPr/>
          <p:nvPr/>
        </p:nvSpPr>
        <p:spPr>
          <a:xfrm>
            <a:off x="5081157" y="3200154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B9E41-27A8-4201-A407-D670655FF851}"/>
              </a:ext>
            </a:extLst>
          </p:cNvPr>
          <p:cNvSpPr txBox="1"/>
          <p:nvPr/>
        </p:nvSpPr>
        <p:spPr>
          <a:xfrm flipH="1">
            <a:off x="3494769" y="2917866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100518-C774-46C4-8595-EA7C5EABFE1A}"/>
              </a:ext>
            </a:extLst>
          </p:cNvPr>
          <p:cNvSpPr/>
          <p:nvPr/>
        </p:nvSpPr>
        <p:spPr>
          <a:xfrm>
            <a:off x="4049327" y="4184806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80BFDF-3B5A-471B-88E0-6C98F7E4969C}"/>
              </a:ext>
            </a:extLst>
          </p:cNvPr>
          <p:cNvSpPr/>
          <p:nvPr/>
        </p:nvSpPr>
        <p:spPr>
          <a:xfrm>
            <a:off x="1931446" y="4037580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836D4E-579B-4791-B7AE-5B316D6420C7}"/>
              </a:ext>
            </a:extLst>
          </p:cNvPr>
          <p:cNvCxnSpPr>
            <a:stCxn id="10" idx="4"/>
            <a:endCxn id="10" idx="4"/>
          </p:cNvCxnSpPr>
          <p:nvPr/>
        </p:nvCxnSpPr>
        <p:spPr>
          <a:xfrm>
            <a:off x="4296792" y="37283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042152-2648-4116-BC9D-C8318BFA915D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>
            <a:off x="4296792" y="3728376"/>
            <a:ext cx="13872" cy="45643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37F074-0C5B-4DA2-A824-AB4AB59AF19F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393910" y="3689698"/>
            <a:ext cx="801743" cy="66536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150CC2-80E9-4FD1-9BCE-F8B7E8A60801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>
            <a:off x="2454119" y="3596321"/>
            <a:ext cx="1699641" cy="58848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62571-D3A7-4619-A1DC-FDFAFF478BC3}"/>
              </a:ext>
            </a:extLst>
          </p:cNvPr>
          <p:cNvSpPr txBox="1"/>
          <p:nvPr/>
        </p:nvSpPr>
        <p:spPr>
          <a:xfrm flipH="1">
            <a:off x="5081157" y="168478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Könnyű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E197F-A481-466D-8A4C-2ACC5331DCBE}"/>
              </a:ext>
            </a:extLst>
          </p:cNvPr>
          <p:cNvSpPr txBox="1"/>
          <p:nvPr/>
        </p:nvSpPr>
        <p:spPr>
          <a:xfrm flipH="1">
            <a:off x="3435383" y="214657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Félnehéz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91AC4-57E3-49B7-9957-69E2F005E3A4}"/>
              </a:ext>
            </a:extLst>
          </p:cNvPr>
          <p:cNvCxnSpPr>
            <a:cxnSpLocks/>
            <a:stCxn id="7" idx="6"/>
            <a:endCxn id="8" idx="6"/>
          </p:cNvCxnSpPr>
          <p:nvPr/>
        </p:nvCxnSpPr>
        <p:spPr>
          <a:xfrm flipV="1">
            <a:off x="5325492" y="3595211"/>
            <a:ext cx="698328" cy="2654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3A89E1-01D6-4219-9C8C-DBE18ECAC944}"/>
              </a:ext>
            </a:extLst>
          </p:cNvPr>
          <p:cNvSpPr txBox="1"/>
          <p:nvPr/>
        </p:nvSpPr>
        <p:spPr>
          <a:xfrm flipH="1">
            <a:off x="5224189" y="3724158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küszöb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0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2D7-16B1-4EEE-830D-B7FAB906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FBBB-6784-4EC4-A2E9-B56A1D336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36654-9D0C-4715-BF51-DC3621BE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6" y="0"/>
            <a:ext cx="850762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4041-13BC-481A-B663-72AA74AE5748}"/>
              </a:ext>
            </a:extLst>
          </p:cNvPr>
          <p:cNvSpPr txBox="1"/>
          <p:nvPr/>
        </p:nvSpPr>
        <p:spPr>
          <a:xfrm>
            <a:off x="7039992" y="3790765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Horác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1AD99-0DA5-4A37-9A71-7724636CC5EC}"/>
              </a:ext>
            </a:extLst>
          </p:cNvPr>
          <p:cNvSpPr txBox="1"/>
          <p:nvPr/>
        </p:nvSpPr>
        <p:spPr>
          <a:xfrm>
            <a:off x="5396514" y="4598633"/>
            <a:ext cx="6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Detti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24350-6870-4300-8037-9DD3CCB313A3}"/>
              </a:ext>
            </a:extLst>
          </p:cNvPr>
          <p:cNvSpPr txBox="1"/>
          <p:nvPr/>
        </p:nvSpPr>
        <p:spPr>
          <a:xfrm>
            <a:off x="5422037" y="366310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Citta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F20-D0E0-4A30-A2C4-C2C436260232}"/>
              </a:ext>
            </a:extLst>
          </p:cNvPr>
          <p:cNvSpPr txBox="1"/>
          <p:nvPr/>
        </p:nvSpPr>
        <p:spPr>
          <a:xfrm>
            <a:off x="4365594" y="12039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C1F83-9BF7-4B96-B12B-A2BB44485E94}"/>
              </a:ext>
            </a:extLst>
          </p:cNvPr>
          <p:cNvSpPr txBox="1"/>
          <p:nvPr/>
        </p:nvSpPr>
        <p:spPr>
          <a:xfrm>
            <a:off x="1285043" y="360363"/>
            <a:ext cx="6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Fóris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E0625-00EF-49A8-A36F-41786152E016}"/>
              </a:ext>
            </a:extLst>
          </p:cNvPr>
          <p:cNvSpPr txBox="1"/>
          <p:nvPr/>
        </p:nvSpPr>
        <p:spPr>
          <a:xfrm>
            <a:off x="1187388" y="3790765"/>
            <a:ext cx="88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Bonifác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FC263-D44A-4154-B511-BDF4205BD1CC}"/>
              </a:ext>
            </a:extLst>
          </p:cNvPr>
          <p:cNvSpPr txBox="1"/>
          <p:nvPr/>
        </p:nvSpPr>
        <p:spPr>
          <a:xfrm>
            <a:off x="628729" y="478329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Gandalf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E497F-544F-4496-9E02-776B9AF3F583}"/>
              </a:ext>
            </a:extLst>
          </p:cNvPr>
          <p:cNvSpPr txBox="1"/>
          <p:nvPr/>
        </p:nvSpPr>
        <p:spPr>
          <a:xfrm>
            <a:off x="2519672" y="586637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Adalbert</a:t>
            </a:r>
          </a:p>
        </p:txBody>
      </p:sp>
    </p:spTree>
    <p:extLst>
      <p:ext uri="{BB962C8B-B14F-4D97-AF65-F5344CB8AC3E}">
        <p14:creationId xmlns:p14="http://schemas.microsoft.com/office/powerpoint/2010/main" val="152882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Elosztott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/>
              <a:t>O. </a:t>
            </a:r>
            <a:r>
              <a:rPr lang="en-US" sz="2300" dirty="0" err="1"/>
              <a:t>Erling</a:t>
            </a:r>
            <a:r>
              <a:rPr lang="en-US" sz="2300" dirty="0"/>
              <a:t> et al</a:t>
            </a:r>
            <a:r>
              <a:rPr lang="hu-HU" sz="2300" dirty="0"/>
              <a:t>,</a:t>
            </a:r>
            <a:br>
              <a:rPr lang="hu-HU" sz="2300" dirty="0"/>
            </a:br>
            <a:r>
              <a:rPr lang="en-US" sz="2300" i="1" dirty="0"/>
              <a:t>The LDBC social network benchmark: Interactive workload. </a:t>
            </a:r>
            <a:r>
              <a:rPr lang="hu-HU" sz="2300" dirty="0"/>
              <a:t>S</a:t>
            </a:r>
            <a:r>
              <a:rPr lang="en-US" sz="2300" dirty="0"/>
              <a:t>IGMOD</a:t>
            </a:r>
            <a:r>
              <a:rPr lang="hu-HU" sz="2300" dirty="0"/>
              <a:t> 2015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1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darabszámát?</a:t>
            </a:r>
          </a:p>
          <a:p>
            <a:r>
              <a:rPr lang="hu-HU" dirty="0"/>
              <a:t>Válasz: kb. 60000 csúcs és 25000 él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 ábra: Tulajdonsággráf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Séma szintű modell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munkatárs</a:t>
            </a:r>
          </a:p>
          <a:p>
            <a:r>
              <a:rPr lang="hu-HU" dirty="0"/>
              <a:t>partner</a:t>
            </a:r>
          </a:p>
          <a:p>
            <a:r>
              <a:rPr lang="hu-HU" dirty="0"/>
              <a:t>ismerős</a:t>
            </a:r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  <a:p>
            <a:r>
              <a:rPr lang="hu-HU" dirty="0"/>
              <a:t>rendezte</a:t>
            </a:r>
          </a:p>
          <a:p>
            <a:r>
              <a:rPr lang="hu-HU" dirty="0"/>
              <a:t>írta</a:t>
            </a:r>
          </a:p>
          <a:p>
            <a:r>
              <a:rPr lang="hu-HU" dirty="0"/>
              <a:t>zenéjét szerezte</a:t>
            </a:r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idejét?</a:t>
            </a:r>
          </a:p>
          <a:p>
            <a:endParaRPr lang="hu-HU" dirty="0"/>
          </a:p>
          <a:p>
            <a:r>
              <a:rPr lang="hu-HU" dirty="0"/>
              <a:t>Későbbi kutatás tárgya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Adatok mint gráfok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/>
              <a:t>Az adatok egy része gráfként ábrázolható</a:t>
            </a:r>
          </a:p>
          <a:p>
            <a:r>
              <a:rPr lang="hu-HU" dirty="0"/>
              <a:t>Mit jelentenek az élek?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tömegközlekedéssel</a:t>
            </a:r>
          </a:p>
          <a:p>
            <a:r>
              <a:rPr lang="hu-HU" dirty="0"/>
              <a:t>eljuthatunk</a:t>
            </a:r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metrikák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/>
              <a:t>Szárnyas Gábor, Kővári Zsolt, Salánki Ágnes, Varró Dániel,</a:t>
            </a:r>
            <a:br>
              <a:rPr lang="hu-HU" sz="2000" dirty="0"/>
            </a:br>
            <a:r>
              <a:rPr lang="en-US" sz="2000" i="1" dirty="0"/>
              <a:t>Towards the Characterization of Realistic Models: </a:t>
            </a:r>
            <a:br>
              <a:rPr lang="hu-HU" sz="2000" i="1" dirty="0"/>
            </a:br>
            <a:r>
              <a:rPr lang="en-US" sz="2000" i="1" dirty="0"/>
              <a:t>Evaluation of Multidisciplinary Graph Metrics</a:t>
            </a:r>
            <a:r>
              <a:rPr lang="hu-HU" sz="2000" i="1" dirty="0"/>
              <a:t>. </a:t>
            </a:r>
            <a:r>
              <a:rPr lang="hu-HU" sz="2000" dirty="0"/>
              <a:t>MODELS 2016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/>
              <a:t>Gráffeldolgozó keretrendszerek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DataStream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Az </a:t>
            </a:r>
            <a:r>
              <a:rPr lang="hu-HU" b="1" dirty="0" err="1"/>
              <a:t>Apache</a:t>
            </a:r>
            <a:r>
              <a:rPr lang="hu-HU" b="1" dirty="0"/>
              <a:t> </a:t>
            </a:r>
            <a:r>
              <a:rPr lang="hu-HU" b="1" dirty="0" err="1"/>
              <a:t>Flink</a:t>
            </a:r>
            <a:r>
              <a:rPr lang="hu-HU" b="1" dirty="0"/>
              <a:t> gráf API-ja</a:t>
            </a:r>
          </a:p>
          <a:p>
            <a:pPr lvl="1"/>
            <a:r>
              <a:rPr lang="hu-HU" dirty="0"/>
              <a:t>Gráfok létrehozása</a:t>
            </a:r>
          </a:p>
          <a:p>
            <a:pPr lvl="1"/>
            <a:r>
              <a:rPr lang="hu-HU" dirty="0"/>
              <a:t>Gráftulajdonságok</a:t>
            </a:r>
          </a:p>
          <a:p>
            <a:pPr lvl="1"/>
            <a:r>
              <a:rPr lang="hu-HU" dirty="0"/>
              <a:t>Gráftranszformációk</a:t>
            </a:r>
          </a:p>
          <a:p>
            <a:pPr lvl="1"/>
            <a:r>
              <a:rPr lang="hu-HU" dirty="0"/>
              <a:t>Gráfmutációk</a:t>
            </a:r>
          </a:p>
          <a:p>
            <a:pPr lvl="1"/>
            <a:r>
              <a:rPr lang="hu-HU" dirty="0"/>
              <a:t>Beépített gráfalgoritmusok</a:t>
            </a:r>
          </a:p>
          <a:p>
            <a:pPr lvl="2"/>
            <a:r>
              <a:rPr lang="hu-HU" dirty="0"/>
              <a:t>LCC</a:t>
            </a:r>
          </a:p>
          <a:p>
            <a:pPr lvl="2"/>
            <a:r>
              <a:rPr lang="hu-HU" dirty="0" err="1"/>
              <a:t>PageRank</a:t>
            </a:r>
            <a:endParaRPr lang="hu-HU" dirty="0"/>
          </a:p>
          <a:p>
            <a:pPr lvl="2"/>
            <a:r>
              <a:rPr lang="hu-HU" dirty="0"/>
              <a:t>Háromszögek száma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20997</TotalTime>
  <Words>945</Words>
  <Application>Microsoft Office PowerPoint</Application>
  <PresentationFormat>On-screen Show (4:3)</PresentationFormat>
  <Paragraphs>415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Csúcsok állapotai</vt:lpstr>
      <vt:lpstr>Giraph szolgáltatás-architektúra</vt:lpstr>
      <vt:lpstr>Be –és kimenő fokszám</vt:lpstr>
      <vt:lpstr>PowerPoint Presentation</vt:lpstr>
      <vt:lpstr>PowerPoint Presentation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Boer, Lehel (GE Healthcare)</cp:lastModifiedBy>
  <cp:revision>2591</cp:revision>
  <dcterms:created xsi:type="dcterms:W3CDTF">2013-06-08T09:47:17Z</dcterms:created>
  <dcterms:modified xsi:type="dcterms:W3CDTF">2020-01-16T09:36:04Z</dcterms:modified>
</cp:coreProperties>
</file>